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1B-EB10-46A2-BD74-C0CA74BFADC8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4FC4-68CA-4377-A24B-990E54D04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88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1B-EB10-46A2-BD74-C0CA74BFADC8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4FC4-68CA-4377-A24B-990E54D04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45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1B-EB10-46A2-BD74-C0CA74BFADC8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4FC4-68CA-4377-A24B-990E54D04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90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1B-EB10-46A2-BD74-C0CA74BFADC8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4FC4-68CA-4377-A24B-990E54D04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80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1B-EB10-46A2-BD74-C0CA74BFADC8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4FC4-68CA-4377-A24B-990E54D04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26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1B-EB10-46A2-BD74-C0CA74BFADC8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4FC4-68CA-4377-A24B-990E54D04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20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1B-EB10-46A2-BD74-C0CA74BFADC8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4FC4-68CA-4377-A24B-990E54D04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73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1B-EB10-46A2-BD74-C0CA74BFADC8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4FC4-68CA-4377-A24B-990E54D04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92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1B-EB10-46A2-BD74-C0CA74BFADC8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4FC4-68CA-4377-A24B-990E54D04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44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1B-EB10-46A2-BD74-C0CA74BFADC8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4FC4-68CA-4377-A24B-990E54D04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47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1B-EB10-46A2-BD74-C0CA74BFADC8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4FC4-68CA-4377-A24B-990E54D04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26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8BE1B-EB10-46A2-BD74-C0CA74BFADC8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4FC4-68CA-4377-A24B-990E54D04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98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5229200"/>
            <a:ext cx="6400800" cy="129614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1">
                    <a:lumMod val="75000"/>
                  </a:schemeClr>
                </a:solidFill>
              </a:rPr>
              <a:t>Vítejte!</a:t>
            </a:r>
          </a:p>
        </p:txBody>
      </p:sp>
      <p:pic>
        <p:nvPicPr>
          <p:cNvPr id="1026" name="Picture 2" descr="https://scontent.fprg4-1.fna.fbcdn.net/v/t1.15752-9/92713610_221337188952150_1167505826269626368_n.png?_nc_cat=107&amp;_nc_sid=b96e70&amp;_nc_ohc=cd6t_0RaaHAAX8gaRAT&amp;_nc_ht=scontent.fprg4-1.fna&amp;oh=2c13114a4272debb75408f9eb6ee0fa5&amp;oe=5EAED6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t="23784" r="71552" b="33336"/>
          <a:stretch/>
        </p:blipFill>
        <p:spPr bwMode="auto">
          <a:xfrm>
            <a:off x="539552" y="240044"/>
            <a:ext cx="8064896" cy="469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974322" y="2204864"/>
            <a:ext cx="338437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33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Co </a:t>
            </a:r>
            <a:r>
              <a:rPr lang="en-US" b="1" dirty="0" err="1">
                <a:solidFill>
                  <a:srgbClr val="00B05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ještě</a:t>
            </a:r>
            <a:r>
              <a:rPr lang="en-US" b="1" dirty="0">
                <a:solidFill>
                  <a:srgbClr val="00B05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podporuje</a:t>
            </a:r>
            <a:r>
              <a:rPr lang="en-US" b="1" dirty="0">
                <a:solidFill>
                  <a:srgbClr val="00B05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úspěšnou</a:t>
            </a:r>
            <a:r>
              <a:rPr lang="en-US" b="1" dirty="0">
                <a:solidFill>
                  <a:srgbClr val="00B05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adaptaci</a:t>
            </a:r>
            <a:r>
              <a:rPr lang="en-US" b="1" dirty="0">
                <a:solidFill>
                  <a:srgbClr val="00B05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?</a:t>
            </a:r>
            <a:endParaRPr lang="cs-CZ" dirty="0">
              <a:solidFill>
                <a:srgbClr val="00B05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Pozvolné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prodlužování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pobytu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dítěte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ve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školce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Rozhodnost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rodičů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–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nenatahujte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zbytečně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loučení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,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dítě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to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zneji</a:t>
            </a:r>
            <a:r>
              <a:rPr lang="cs-CZ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s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ťuje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a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stresuje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.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Dítě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podpoříte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stručnou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a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optimistickou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podporou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a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ujištěním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,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že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to </a:t>
            </a:r>
            <a:r>
              <a:rPr lang="en-US" sz="64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zvládne</a:t>
            </a:r>
            <a:r>
              <a:rPr lang="en-US" sz="6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56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Neuchylujeme</a:t>
            </a:r>
            <a:r>
              <a:rPr lang="en-US" sz="56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se </a:t>
            </a:r>
            <a:r>
              <a:rPr lang="en-US" sz="56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ke</a:t>
            </a:r>
            <a:r>
              <a:rPr lang="en-US" sz="56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klamání</a:t>
            </a:r>
            <a:r>
              <a:rPr lang="en-US" sz="56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dětí</a:t>
            </a:r>
            <a:r>
              <a:rPr lang="en-US" sz="56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(</a:t>
            </a:r>
            <a:r>
              <a:rPr lang="en-US" sz="56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neslibovat</a:t>
            </a:r>
            <a:r>
              <a:rPr lang="en-US" sz="56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, </a:t>
            </a:r>
            <a:r>
              <a:rPr lang="en-US" sz="56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že</a:t>
            </a:r>
            <a:r>
              <a:rPr lang="en-US" sz="56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přijdete</a:t>
            </a:r>
            <a:r>
              <a:rPr lang="en-US" sz="56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tehdy</a:t>
            </a:r>
            <a:r>
              <a:rPr lang="en-US" sz="56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a </a:t>
            </a:r>
            <a:r>
              <a:rPr lang="en-US" sz="56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tehdy</a:t>
            </a:r>
            <a:r>
              <a:rPr lang="en-US" sz="56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, </a:t>
            </a:r>
            <a:r>
              <a:rPr lang="en-US" sz="56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když</a:t>
            </a:r>
            <a:r>
              <a:rPr lang="en-US" sz="56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tomu</a:t>
            </a:r>
            <a:r>
              <a:rPr lang="en-US" sz="56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tak</a:t>
            </a:r>
            <a:r>
              <a:rPr lang="en-US" sz="56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ve</a:t>
            </a:r>
            <a:r>
              <a:rPr lang="en-US" sz="56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skutečnosti</a:t>
            </a:r>
            <a:r>
              <a:rPr lang="en-US" sz="56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nebude</a:t>
            </a:r>
            <a:r>
              <a:rPr lang="en-US" sz="56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Netrapte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se, co se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děje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. V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případě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,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že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 </a:t>
            </a:r>
            <a:r>
              <a:rPr lang="cs-CZ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bude potřeba, 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budeme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volat</a:t>
            </a:r>
            <a:r>
              <a:rPr lang="cs-CZ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. </a:t>
            </a:r>
            <a:br>
              <a:rPr lang="cs-CZ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</a:b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V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případě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,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že</a:t>
            </a:r>
            <a:r>
              <a:rPr lang="cs-CZ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nesete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odloučení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špatně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Vy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,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zavolejte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nám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a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ujistěte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se, </a:t>
            </a:r>
            <a:br>
              <a:rPr lang="cs-CZ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</a:b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že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je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vše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v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pořádku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.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Takový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postup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je pro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nás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OK,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jsme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s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Vámi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br>
              <a:rPr lang="cs-CZ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</a:b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a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ze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zkušenosti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moc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dobře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víme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,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že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v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řadě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případů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je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adaptace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náročná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zejména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pro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Vás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. </a:t>
            </a:r>
            <a:r>
              <a:rPr lang="cs-CZ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M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y s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tím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počítáme</a:t>
            </a:r>
            <a:r>
              <a:rPr lang="en-US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, n</a:t>
            </a:r>
            <a:r>
              <a:rPr lang="cs-CZ" sz="52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eobávejte</a:t>
            </a:r>
            <a:r>
              <a:rPr lang="cs-CZ" sz="5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se.</a:t>
            </a:r>
          </a:p>
          <a:p>
            <a:pPr marL="0" indent="0">
              <a:lnSpc>
                <a:spcPct val="100000"/>
              </a:lnSpc>
              <a:buNone/>
            </a:pPr>
            <a:endParaRPr lang="en-US" sz="5200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Věřte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tomu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,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že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většinou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se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pláč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při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loučení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jako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mávnutím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kouzelného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proutku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promění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v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úsměv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a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bádání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co je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ve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třídě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nového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a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zajímavého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a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než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za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Vámi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zaklapnou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dveře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,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po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pláči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není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ani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5600" i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památky</a:t>
            </a:r>
            <a:r>
              <a:rPr lang="en-US" sz="5600" i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. </a:t>
            </a:r>
            <a:endParaRPr lang="en-US" sz="5600" i="1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63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 BUDETE DO ŠKOLKY POTŘEBOVAT?</a:t>
            </a:r>
            <a:br>
              <a:rPr lang="cs-CZ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endParaRPr lang="cs-CZ" dirty="0">
              <a:solidFill>
                <a:srgbClr val="00B05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00B05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DO TŘÍDY:</a:t>
            </a:r>
            <a:r>
              <a:rPr lang="en-US" dirty="0">
                <a:solidFill>
                  <a:srgbClr val="00B05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 </a:t>
            </a:r>
            <a:br>
              <a:rPr lang="en-US" dirty="0">
                <a:solidFill>
                  <a:srgbClr val="00B05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cs-CZ" dirty="0">
                <a:latin typeface="Comic Sans MS" panose="030F0702030302020204" pitchFamily="66" charset="0"/>
              </a:rPr>
              <a:t>- p</a:t>
            </a:r>
            <a:r>
              <a:rPr lang="en-US" dirty="0" err="1">
                <a:latin typeface="Comic Sans MS" panose="030F0702030302020204" pitchFamily="66" charset="0"/>
              </a:rPr>
              <a:t>evnou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obuv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na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přezutí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cs-CZ" dirty="0">
                <a:latin typeface="Comic Sans MS" panose="030F0702030302020204" pitchFamily="66" charset="0"/>
              </a:rPr>
              <a:t>- p</a:t>
            </a:r>
            <a:r>
              <a:rPr lang="en-US" dirty="0" err="1">
                <a:latin typeface="Comic Sans MS" panose="030F0702030302020204" pitchFamily="66" charset="0"/>
              </a:rPr>
              <a:t>ohodlné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oblečení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cs-CZ" dirty="0">
                <a:latin typeface="Comic Sans MS" panose="030F0702030302020204" pitchFamily="66" charset="0"/>
              </a:rPr>
              <a:t>- náhradní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oblečení</a:t>
            </a:r>
            <a:r>
              <a:rPr lang="en-US" dirty="0">
                <a:latin typeface="Comic Sans MS" panose="030F0702030302020204" pitchFamily="66" charset="0"/>
              </a:rPr>
              <a:t> (</a:t>
            </a:r>
            <a:r>
              <a:rPr lang="en-US" dirty="0" err="1">
                <a:latin typeface="Comic Sans MS" panose="030F0702030302020204" pitchFamily="66" charset="0"/>
              </a:rPr>
              <a:t>spodní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prádlo</a:t>
            </a:r>
            <a:r>
              <a:rPr lang="cs-CZ" dirty="0">
                <a:latin typeface="Comic Sans MS" panose="030F0702030302020204" pitchFamily="66" charset="0"/>
              </a:rPr>
              <a:t>, p</a:t>
            </a:r>
            <a:r>
              <a:rPr lang="en-US" dirty="0" err="1">
                <a:latin typeface="Comic Sans MS" panose="030F0702030302020204" pitchFamily="66" charset="0"/>
              </a:rPr>
              <a:t>onožky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tričko</a:t>
            </a:r>
            <a:r>
              <a:rPr lang="en-US" dirty="0">
                <a:latin typeface="Comic Sans MS" panose="030F0702030302020204" pitchFamily="66" charset="0"/>
              </a:rPr>
              <a:t>,  </a:t>
            </a:r>
            <a:r>
              <a:rPr lang="en-US" dirty="0" err="1">
                <a:latin typeface="Comic Sans MS" panose="030F0702030302020204" pitchFamily="66" charset="0"/>
              </a:rPr>
              <a:t>kalhoty</a:t>
            </a:r>
            <a:r>
              <a:rPr lang="en-US" dirty="0">
                <a:latin typeface="Comic Sans MS" panose="030F0702030302020204" pitchFamily="66" charset="0"/>
              </a:rPr>
              <a:t>/</a:t>
            </a:r>
            <a:r>
              <a:rPr lang="en-US" dirty="0" err="1">
                <a:latin typeface="Comic Sans MS" panose="030F0702030302020204" pitchFamily="66" charset="0"/>
              </a:rPr>
              <a:t>legíny</a:t>
            </a:r>
            <a:r>
              <a:rPr lang="en-US" dirty="0">
                <a:latin typeface="Comic Sans MS" panose="030F0702030302020204" pitchFamily="66" charset="0"/>
              </a:rPr>
              <a:t>),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cs-CZ" dirty="0">
                <a:latin typeface="Comic Sans MS" panose="030F0702030302020204" pitchFamily="66" charset="0"/>
              </a:rPr>
              <a:t>- p</a:t>
            </a:r>
            <a:r>
              <a:rPr lang="en-US" dirty="0" err="1">
                <a:latin typeface="Comic Sans MS" panose="030F0702030302020204" pitchFamily="66" charset="0"/>
              </a:rPr>
              <a:t>yžamko</a:t>
            </a:r>
            <a:r>
              <a:rPr lang="en-US" dirty="0">
                <a:latin typeface="Comic Sans MS" panose="030F0702030302020204" pitchFamily="66" charset="0"/>
              </a:rPr>
              <a:t> (</a:t>
            </a:r>
            <a:r>
              <a:rPr lang="cs-CZ" dirty="0">
                <a:latin typeface="Comic Sans MS" panose="030F0702030302020204" pitchFamily="66" charset="0"/>
              </a:rPr>
              <a:t>i </a:t>
            </a:r>
            <a:r>
              <a:rPr lang="en-US" dirty="0" err="1">
                <a:latin typeface="Comic Sans MS" panose="030F0702030302020204" pitchFamily="66" charset="0"/>
              </a:rPr>
              <a:t>pr</a:t>
            </a:r>
            <a:r>
              <a:rPr lang="cs-CZ" dirty="0">
                <a:latin typeface="Comic Sans MS" panose="030F0702030302020204" pitchFamily="66" charset="0"/>
              </a:rPr>
              <a:t>o </a:t>
            </a:r>
            <a:r>
              <a:rPr lang="en-US" dirty="0" err="1">
                <a:latin typeface="Comic Sans MS" panose="030F0702030302020204" pitchFamily="66" charset="0"/>
              </a:rPr>
              <a:t>děti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které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budou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ve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školce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odpočívat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po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obědě</a:t>
            </a:r>
            <a:r>
              <a:rPr lang="en-US" dirty="0">
                <a:latin typeface="Comic Sans MS" panose="030F0702030302020204" pitchFamily="66" charset="0"/>
              </a:rPr>
              <a:t> a </a:t>
            </a:r>
            <a:r>
              <a:rPr lang="en-US" dirty="0" err="1">
                <a:latin typeface="Comic Sans MS" panose="030F0702030302020204" pitchFamily="66" charset="0"/>
              </a:rPr>
              <a:t>nejsou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předškolní</a:t>
            </a:r>
            <a:r>
              <a:rPr lang="en-US" dirty="0">
                <a:latin typeface="Comic Sans MS" panose="030F0702030302020204" pitchFamily="66" charset="0"/>
              </a:rPr>
              <a:t>)</a:t>
            </a:r>
            <a:br>
              <a:rPr lang="cs-CZ" dirty="0">
                <a:latin typeface="Comic Sans MS" panose="030F0702030302020204" pitchFamily="66" charset="0"/>
              </a:rPr>
            </a:br>
            <a:br>
              <a:rPr lang="en-US" dirty="0">
                <a:solidFill>
                  <a:srgbClr val="00B05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</a:br>
            <a:r>
              <a:rPr lang="en-US" b="1" dirty="0">
                <a:solidFill>
                  <a:srgbClr val="00B05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NA POBYT VENKU:</a:t>
            </a:r>
            <a:r>
              <a:rPr lang="en-US" dirty="0">
                <a:solidFill>
                  <a:srgbClr val="00B05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 </a:t>
            </a:r>
            <a:br>
              <a:rPr lang="en-US" dirty="0">
                <a:solidFill>
                  <a:srgbClr val="00B05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</a:b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- </a:t>
            </a:r>
            <a:r>
              <a:rPr lang="cs-CZ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o</a:t>
            </a:r>
            <a:r>
              <a:rPr lang="en-US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buv</a:t>
            </a:r>
            <a:r>
              <a:rPr 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na</a:t>
            </a:r>
            <a:r>
              <a:rPr 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pobyt</a:t>
            </a:r>
            <a:r>
              <a:rPr 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na</a:t>
            </a:r>
            <a:r>
              <a:rPr 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zahradě</a:t>
            </a:r>
            <a:r>
              <a:rPr 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,</a:t>
            </a:r>
            <a:br>
              <a:rPr 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„</a:t>
            </a:r>
            <a:r>
              <a:rPr lang="en-US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zahrádkové</a:t>
            </a:r>
            <a:r>
              <a:rPr 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“ </a:t>
            </a:r>
            <a:r>
              <a:rPr lang="en-US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kalhoty</a:t>
            </a:r>
            <a:r>
              <a:rPr 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(</a:t>
            </a:r>
            <a:r>
              <a:rPr lang="en-US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jiné</a:t>
            </a:r>
            <a:r>
              <a:rPr 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, </a:t>
            </a:r>
            <a:r>
              <a:rPr lang="en-US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než</a:t>
            </a:r>
            <a:r>
              <a:rPr 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do </a:t>
            </a:r>
            <a:r>
              <a:rPr lang="en-US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třídy</a:t>
            </a:r>
            <a:r>
              <a:rPr 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), </a:t>
            </a:r>
            <a:br>
              <a:rPr 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na</a:t>
            </a:r>
            <a:r>
              <a:rPr 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deštivé</a:t>
            </a:r>
            <a:r>
              <a:rPr 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období</a:t>
            </a:r>
            <a:r>
              <a:rPr 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holínky</a:t>
            </a:r>
            <a:r>
              <a:rPr 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či</a:t>
            </a:r>
            <a:r>
              <a:rPr 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podobnou</a:t>
            </a:r>
            <a:r>
              <a:rPr 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obuv</a:t>
            </a:r>
            <a:endParaRPr lang="cs-CZ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817C5E-D165-42FD-BCD5-A326960E5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8103" y="2276872"/>
            <a:ext cx="3888431" cy="302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B05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KOMUNIKACE S MŠ</a:t>
            </a:r>
            <a:endParaRPr lang="cs-CZ" dirty="0">
              <a:solidFill>
                <a:srgbClr val="00B05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556792"/>
            <a:ext cx="727280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Comic Sans MS" panose="030F0702030302020204" pitchFamily="66" charset="0"/>
              </a:rPr>
              <a:t>Informace o aktivitách a dění ve školce (plánované aktivity - výlety, tematické dny, kulturní představení atd.) najdete na:</a:t>
            </a:r>
          </a:p>
          <a:p>
            <a:pPr lvl="2">
              <a:lnSpc>
                <a:spcPct val="150000"/>
              </a:lnSpc>
            </a:pPr>
            <a:r>
              <a:rPr lang="cs-CZ" dirty="0">
                <a:latin typeface="Comic Sans MS" panose="030F0702030302020204" pitchFamily="66" charset="0"/>
              </a:rPr>
              <a:t>Nástěnce v šatně.</a:t>
            </a:r>
          </a:p>
          <a:p>
            <a:pPr lvl="2">
              <a:lnSpc>
                <a:spcPct val="150000"/>
              </a:lnSpc>
            </a:pPr>
            <a:r>
              <a:rPr lang="cs-CZ" dirty="0">
                <a:latin typeface="Comic Sans MS" panose="030F0702030302020204" pitchFamily="66" charset="0"/>
              </a:rPr>
              <a:t>Na webových stránkách MŠ.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000" i="1" dirty="0">
                <a:solidFill>
                  <a:srgbClr val="FF0000"/>
                </a:solidFill>
                <a:latin typeface="Comic Sans MS" panose="030F0702030302020204" pitchFamily="66" charset="0"/>
              </a:rPr>
              <a:t>Osobní komunikace je samozřejmou součástí spolupráce školy s rodinou. </a:t>
            </a:r>
          </a:p>
        </p:txBody>
      </p:sp>
    </p:spTree>
    <p:extLst>
      <p:ext uri="{BB962C8B-B14F-4D97-AF65-F5344CB8AC3E}">
        <p14:creationId xmlns:p14="http://schemas.microsoft.com/office/powerpoint/2010/main" val="164543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PRAVIDELNÉ PLATBY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cap="none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Stravné i školné se hradí společně na účet školy, vždy nejpozději do 15. dne příslušného měsíce bankovním převodem.</a:t>
            </a:r>
            <a:endParaRPr lang="cs-CZ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endParaRPr lang="cs-CZ" i="1" cap="none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r>
              <a:rPr lang="cs-CZ" cap="none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Předpokládaná výše školného na měsíc je 500,- Kč ve školním roce 2022/23</a:t>
            </a:r>
            <a:endParaRPr lang="cs-CZ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endParaRPr lang="cs-CZ" cap="none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r>
              <a:rPr lang="cs-CZ" cap="none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Školné nehradí rodiče dětí, na které se vztahuje povinné předškolní vzdělávání a dětí s odkladem povinné školní docházky. Rodiče, kteří jsou v hmotné nouzi, mohou požádat ředitelku školy o prominutí školného.</a:t>
            </a:r>
            <a:br>
              <a:rPr lang="cs-CZ" cap="none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endParaRPr lang="cs-CZ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66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NEMOCNÉ DÍTĚ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800" cap="none" dirty="0">
                <a:latin typeface="Bahnschrift SemiBold" panose="020B0502040204020203" pitchFamily="34" charset="0"/>
              </a:rPr>
              <a:t>Děti, které nenavštěvovaly dříve kolektivní zařízení, bývají  zpočátku docházky do školky častěji nemocné. Rodiče toto často překvapuje a bývají tím zaskočeni. </a:t>
            </a:r>
            <a:endParaRPr lang="cs-CZ" sz="1800" dirty="0">
              <a:latin typeface="Bahnschrift SemiBold" panose="020B0502040204020203" pitchFamily="34" charset="0"/>
            </a:endParaRPr>
          </a:p>
          <a:p>
            <a:endParaRPr lang="cs-CZ" sz="1800" cap="none" dirty="0">
              <a:latin typeface="Bahnschrift SemiBold" panose="020B0502040204020203" pitchFamily="34" charset="0"/>
            </a:endParaRPr>
          </a:p>
          <a:p>
            <a:r>
              <a:rPr lang="cs-CZ" sz="1800" cap="none" dirty="0">
                <a:latin typeface="Bahnschrift SemiBold" panose="020B0502040204020203" pitchFamily="34" charset="0"/>
              </a:rPr>
              <a:t>Prosíme, počítejte s faktem, že dítě si prostředí školky teprve přivyká, a imunitu si tak teprve vytváří. Proto, ač jsou školou dodržovány přísné hygienické normy, některé děti zpočátku častěji onemocní, nejčastěji </a:t>
            </a:r>
            <a:r>
              <a:rPr lang="cs-CZ" sz="1800" cap="none" dirty="0" err="1">
                <a:latin typeface="Bahnschrift SemiBold" panose="020B0502040204020203" pitchFamily="34" charset="0"/>
              </a:rPr>
              <a:t>infekty</a:t>
            </a:r>
            <a:r>
              <a:rPr lang="cs-CZ" sz="1800" cap="none" dirty="0">
                <a:latin typeface="Bahnschrift SemiBold" panose="020B0502040204020203" pitchFamily="34" charset="0"/>
              </a:rPr>
              <a:t> dýchacích cest. </a:t>
            </a:r>
            <a:br>
              <a:rPr lang="cs-CZ" sz="1800" cap="none" dirty="0">
                <a:latin typeface="Bahnschrift SemiBold" panose="020B0502040204020203" pitchFamily="34" charset="0"/>
              </a:rPr>
            </a:br>
            <a:r>
              <a:rPr lang="cs-CZ" sz="1800" cap="none" dirty="0">
                <a:latin typeface="Bahnschrift SemiBold" panose="020B0502040204020203" pitchFamily="34" charset="0"/>
              </a:rPr>
              <a:t>Prosíme, počítejte s tím, že budete po nějakou dobu potřebovat zajistit domácí péči o nemocné dítě.</a:t>
            </a:r>
            <a:endParaRPr lang="cs-CZ" sz="1800" dirty="0">
              <a:latin typeface="Bahnschrift SemiBold" panose="020B0502040204020203" pitchFamily="34" charset="0"/>
            </a:endParaRPr>
          </a:p>
          <a:p>
            <a:endParaRPr lang="cs-CZ" sz="1800" cap="none" dirty="0">
              <a:latin typeface="Bahnschrift SemiBold" panose="020B0502040204020203" pitchFamily="34" charset="0"/>
            </a:endParaRPr>
          </a:p>
          <a:p>
            <a:r>
              <a:rPr lang="cs-CZ" sz="1800" cap="none" dirty="0">
                <a:latin typeface="Bahnschrift SemiBold" panose="020B0502040204020203" pitchFamily="34" charset="0"/>
              </a:rPr>
              <a:t>V případě, že se u dítěte v průběhu dne projeví příznaky onemocnění, obratem voláme zákonným zástupcům s výzvou, aby si dítě vyzvedli.</a:t>
            </a:r>
            <a:br>
              <a:rPr lang="cs-CZ" sz="1800" cap="none" dirty="0">
                <a:latin typeface="Bahnschrift SemiBold" panose="020B0502040204020203" pitchFamily="34" charset="0"/>
              </a:rPr>
            </a:br>
            <a:br>
              <a:rPr lang="cs-CZ" sz="1800" cap="none" dirty="0">
                <a:latin typeface="Bahnschrift SemiBold" panose="020B0502040204020203" pitchFamily="34" charset="0"/>
              </a:rPr>
            </a:br>
            <a:r>
              <a:rPr lang="cs-CZ" sz="1800" b="1" cap="none" dirty="0">
                <a:latin typeface="Bahnschrift SemiBold" panose="020B0502040204020203" pitchFamily="34" charset="0"/>
              </a:rPr>
              <a:t>Přítomnost nemocného dítěte ve školce je vyloučena, škola nemá prostory ani personál k zajištění péče o takové dítě.</a:t>
            </a:r>
            <a:b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</a:br>
            <a:endParaRPr lang="cs-CZ" sz="18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07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/>
          <a:lstStyle/>
          <a:p>
            <a:pPr marL="0" indent="0" algn="ctr">
              <a:buNone/>
            </a:pPr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TĚŠÍME SE NA VÁS </a:t>
            </a:r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b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cs-CZ" dirty="0">
                <a:latin typeface="Comic Sans MS" panose="030F0702030302020204" pitchFamily="66" charset="0"/>
              </a:rPr>
              <a:t>KONTAKTOVAT NÁS MŮŽETE</a:t>
            </a:r>
            <a:br>
              <a:rPr lang="cs-CZ" dirty="0">
                <a:latin typeface="Comic Sans MS" panose="030F0702030302020204" pitchFamily="66" charset="0"/>
              </a:rPr>
            </a:br>
            <a:br>
              <a:rPr lang="cs-CZ" dirty="0">
                <a:latin typeface="Comic Sans MS" panose="030F0702030302020204" pitchFamily="66" charset="0"/>
              </a:rPr>
            </a:br>
            <a:r>
              <a:rPr lang="cs-CZ" b="1" dirty="0">
                <a:latin typeface="Comic Sans MS" panose="030F0702030302020204" pitchFamily="66" charset="0"/>
              </a:rPr>
              <a:t>E-MAILEM:</a:t>
            </a:r>
            <a:br>
              <a:rPr lang="cs-CZ" dirty="0">
                <a:latin typeface="Comic Sans MS" panose="030F0702030302020204" pitchFamily="66" charset="0"/>
              </a:rPr>
            </a:br>
            <a:br>
              <a:rPr lang="cs-CZ" sz="200" dirty="0">
                <a:latin typeface="Comic Sans MS" panose="030F0702030302020204" pitchFamily="66" charset="0"/>
              </a:rPr>
            </a:br>
            <a:r>
              <a:rPr lang="cs-CZ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msvranovice@email.cz</a:t>
            </a:r>
            <a:br>
              <a:rPr lang="cs-CZ" sz="24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cs-CZ" b="1" dirty="0">
                <a:latin typeface="Comic Sans MS" panose="030F0702030302020204" pitchFamily="66" charset="0"/>
              </a:rPr>
              <a:t>SMS:</a:t>
            </a:r>
            <a:r>
              <a:rPr lang="cs-CZ" dirty="0">
                <a:latin typeface="Comic Sans MS" panose="030F0702030302020204" pitchFamily="66" charset="0"/>
              </a:rPr>
              <a:t>  728129545</a:t>
            </a:r>
            <a:endParaRPr lang="cs-CZ" sz="1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00B050"/>
                </a:solidFill>
                <a:latin typeface="Comic Sans MS" panose="030F0702030302020204" pitchFamily="66" charset="0"/>
              </a:rPr>
              <a:t>S PŘÁNÍM KLIDNÝCH DNÍ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cs-CZ" dirty="0">
                <a:solidFill>
                  <a:srgbClr val="00B050"/>
                </a:solidFill>
                <a:latin typeface="Comic Sans MS" panose="030F0702030302020204" pitchFamily="66" charset="0"/>
              </a:rPr>
              <a:t>KOLEKTIV MŠ VRANOVICE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287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cs-C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Calibri" panose="020F0502020204030204" pitchFamily="34" charset="0"/>
              </a:rPr>
              <a:t>USPOŘÁDÁNÍ A KAPACITA ŠKOLY</a:t>
            </a:r>
            <a:br>
              <a:rPr lang="cs-C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</a:br>
            <a:endParaRPr lang="cs-CZ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7787208" cy="1512168"/>
          </a:xfrm>
        </p:spPr>
        <p:txBody>
          <a:bodyPr>
            <a:noAutofit/>
          </a:bodyPr>
          <a:lstStyle/>
          <a:p>
            <a:r>
              <a:rPr lang="cs-CZ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Naše škola má 2 třídy. Do třídy Myšek chodí malé 2-3 leté děti v počtu 14-ti dětí. Třídu Koťátek navštěvuje 23 dětí. Tato třída je heterogenní. Maximální kapacita mateřské školy je 37 dětí.</a:t>
            </a:r>
          </a:p>
          <a:p>
            <a:endParaRPr lang="cs-CZ" sz="1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0674" y="2708920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Počet přijímaných dětí se odvíjí od počtu dětí odcházejících do základní školy; počtu dětí s odkladem povinné školní docházky, které budou v docházce do naší MŠ pokračovat</a:t>
            </a:r>
            <a:endParaRPr lang="cs-CZ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2052" name="Picture 4" descr="https://ms-vranovice.webnode.cz/_files/200000046-835728450b/48947246_1502940406506304_5663091834939768832_n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24420"/>
            <a:ext cx="4479801" cy="30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6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cs-CZ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VZDĚLÁVACÍ PROGRAM </a:t>
            </a:r>
            <a:br>
              <a:rPr lang="cs-CZ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cs-CZ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 ZÁKLADNÍ DOKUMENTY ŠKOLY</a:t>
            </a:r>
            <a:endParaRPr lang="cs-CZ" dirty="0">
              <a:solidFill>
                <a:srgbClr val="00B05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cs-CZ" sz="2800" cap="none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Vzdělávání v naší škole vyplývá ze školního vzdělávacího programu. Ten je vytvořen     v souladu s dokumentem pro školy závazným – rámcovým programem (RVP PV). </a:t>
            </a:r>
            <a:endParaRPr lang="cs-CZ" sz="2800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r>
              <a:rPr lang="cs-CZ" sz="2800" cap="none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Školní vzdělávací program, školní řád a ostatní základní dokumenty školy jsou umístěny na nástěnce školy.</a:t>
            </a:r>
            <a:br>
              <a:rPr lang="cs-CZ" sz="2800" cap="none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</a:br>
            <a:endParaRPr lang="cs-CZ" sz="2800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0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SCHÁZENÍ </a:t>
            </a:r>
            <a:br>
              <a:rPr 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 ROZCHÁZENÍ DĚTÍ</a:t>
            </a:r>
            <a:endParaRPr lang="cs-CZ" dirty="0">
              <a:solidFill>
                <a:srgbClr val="00B05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Děti se scházejí ráno od 6.00 hod. do 7.30 hod. </a:t>
            </a:r>
          </a:p>
          <a:p>
            <a:pPr marL="0" indent="0">
              <a:buNone/>
            </a:pPr>
            <a:r>
              <a:rPr lang="cs-CZ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v jedné třídě, odkud se poté rozcházejí do svých</a:t>
            </a:r>
          </a:p>
          <a:p>
            <a:pPr marL="0" indent="0">
              <a:buNone/>
            </a:pPr>
            <a:r>
              <a:rPr lang="cs-CZ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tříd. </a:t>
            </a:r>
          </a:p>
          <a:p>
            <a:r>
              <a:rPr lang="cs-CZ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Scházení dětí probíhá do 8.00 hodin </a:t>
            </a:r>
            <a:br>
              <a:rPr lang="cs-CZ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cs-CZ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Pohybové aktivity předcházejí přesnídávce </a:t>
            </a:r>
          </a:p>
          <a:p>
            <a:pPr marL="0" indent="0">
              <a:buNone/>
            </a:pPr>
            <a:r>
              <a:rPr lang="cs-CZ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v 8.45 hod. proto si v 8.15 hod. děti začínají uklízet</a:t>
            </a:r>
          </a:p>
          <a:p>
            <a:pPr marL="0" indent="0">
              <a:buNone/>
            </a:pPr>
            <a:r>
              <a:rPr lang="cs-CZ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hračky, aby se na tuto aktivitu připravily. Z tohoto   důvodu doporučujeme příchod dětí nejpozději před 8 hodinou. Pak mají děti čas na pozvolnější rozkoukání a čas pohrát si s kamarády ještě před organizovanou činností. </a:t>
            </a:r>
            <a:br>
              <a:rPr lang="cs-CZ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cs-CZ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Pevnou součástí režimu dne je denní pobyt venku. </a:t>
            </a:r>
          </a:p>
          <a:p>
            <a:r>
              <a:rPr lang="cs-CZ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Děti se ze školky rozcházejí buď po obědě, </a:t>
            </a:r>
            <a:br>
              <a:rPr lang="cs-CZ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cs-CZ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tj. mezi 12.15 – 12.30 hod. nebo odpoledne od 14.30 hod. Děti vyzvedávají zákonní zástupci a jimi pověřené osoby (písemný formulář školy).</a:t>
            </a:r>
            <a:br>
              <a:rPr lang="cs-CZ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endParaRPr lang="cs-CZ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7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PRAVIDELNÝ REŽIM</a:t>
            </a:r>
            <a:endParaRPr lang="cs-CZ" dirty="0">
              <a:solidFill>
                <a:srgbClr val="00B05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cap="none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Je zachováván pravidelný režim respektující potřeby dětí a vzdělávací úlohu mateřské školy. </a:t>
            </a:r>
            <a:endParaRPr lang="cs-CZ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r>
              <a:rPr lang="cs-CZ" cap="none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Zastoupeny jsou spontánní a řízené činnosti realizované ve skupinách či individuálně. </a:t>
            </a:r>
            <a:endParaRPr lang="cs-CZ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r>
              <a:rPr lang="cs-CZ" cap="none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Dbáme na dostatek pohybu a v případě příznivého počasí realizujeme pohybové aktivity na zahradě školy. </a:t>
            </a:r>
            <a:endParaRPr lang="cs-CZ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r>
              <a:rPr lang="cs-CZ" cap="none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Maximalizace pobytu venku na školní zahradě, kam přesouváme v teplých měsících i většinu aktivit, je samozřejmostí. </a:t>
            </a:r>
            <a:endParaRPr lang="cs-CZ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r>
              <a:rPr lang="cs-CZ" cap="none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Oblíbené jsou, mimo jiné, dopolední a odpolední svačinky na zahradě.</a:t>
            </a:r>
            <a:endParaRPr lang="cs-CZ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r>
              <a:rPr lang="cs-CZ" cap="none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Po celý den je zajištěn pitný režim. Kromě  čaje nebo vody ochucené ovocem nebo bylinkami mají děti vždy k dispozici i vodu.</a:t>
            </a:r>
            <a:endParaRPr lang="cs-CZ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9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NAŠE ŠKOLNÍ ZAHRADA</a:t>
            </a:r>
            <a:endParaRPr lang="cs-CZ" dirty="0">
              <a:solidFill>
                <a:srgbClr val="00B05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2372" y="1484785"/>
            <a:ext cx="7067128" cy="1656183"/>
          </a:xfrm>
        </p:spPr>
        <p:txBody>
          <a:bodyPr>
            <a:normAutofit/>
          </a:bodyPr>
          <a:lstStyle/>
          <a:p>
            <a:r>
              <a:rPr lang="cs-CZ" sz="2000" cap="none" dirty="0">
                <a:latin typeface="Comic Sans MS" panose="030F0702030302020204" pitchFamily="66" charset="0"/>
              </a:rPr>
              <a:t>Mateřská škola je situována v rozlehlé zahradě. Je vybavena pískovištěm, dřevěnými herními prvky a venkovní třídou</a:t>
            </a:r>
            <a:r>
              <a:rPr lang="cs-CZ" sz="2000" cap="none" dirty="0">
                <a:latin typeface="Comic Sans MS" panose="030F0702030302020204" pitchFamily="66" charset="0"/>
                <a:sym typeface="Wingdings" panose="05000000000000000000" pitchFamily="2" charset="2"/>
              </a:rPr>
              <a:t>.</a:t>
            </a:r>
            <a:endParaRPr lang="cs-CZ" sz="20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2527484"/>
            <a:ext cx="37444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cap="none" dirty="0">
                <a:latin typeface="Comic Sans MS" panose="030F0702030302020204" pitchFamily="66" charset="0"/>
              </a:rPr>
              <a:t>Jak již bylo zmíněno, naše zahrada nabízí podmínky nejen pro hru a odpočinek dětí, ale je pravidelně využívána v příznivém počasí i pro svačiny venku, řízené činnosti s dětmi (pohybové hry, cvičení, tvořivé a </a:t>
            </a:r>
            <a:r>
              <a:rPr lang="cs-CZ" sz="2000" cap="none" dirty="0" err="1">
                <a:latin typeface="Comic Sans MS" panose="030F0702030302020204" pitchFamily="66" charset="0"/>
              </a:rPr>
              <a:t>enviromentální</a:t>
            </a:r>
            <a:r>
              <a:rPr lang="cs-CZ" sz="2000" cap="none" dirty="0">
                <a:latin typeface="Comic Sans MS" panose="030F0702030302020204" pitchFamily="66" charset="0"/>
              </a:rPr>
              <a:t> aktivity apod.) a využíváme ji i při dalších příležitostech, například při loučení s předškoláky.</a:t>
            </a:r>
            <a:endParaRPr lang="cs-CZ" sz="2000" dirty="0"/>
          </a:p>
        </p:txBody>
      </p:sp>
      <p:pic>
        <p:nvPicPr>
          <p:cNvPr id="5124" name="Picture 4" descr="https://ms-vranovice.webnode.cz/_files/200000049-13fd314f6d/IMG_9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94968"/>
            <a:ext cx="4636116" cy="309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8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AKTIVITY NAD RÁMEC </a:t>
            </a:r>
            <a:br>
              <a:rPr lang="cs-CZ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cs-CZ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PRAVIDELNÉHO REŽIMU</a:t>
            </a:r>
            <a:endParaRPr lang="cs-CZ" dirty="0">
              <a:solidFill>
                <a:srgbClr val="00B05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70000" lnSpcReduction="20000"/>
          </a:bodyPr>
          <a:lstStyle/>
          <a:p>
            <a:r>
              <a:rPr lang="cs-CZ" cap="none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V uplynulých letech byla do aktivit zajišťovaných školou </a:t>
            </a:r>
            <a:br>
              <a:rPr lang="cs-CZ" cap="none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cs-CZ" cap="none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ve spolupráci s rodiči pravidelně zařazována kulturní dopoledne – např. divadelní, hudební a kouzelnická představení; programy s tématikou bezpečného chování – návštěvy jednotek IZS ve školce</a:t>
            </a:r>
          </a:p>
          <a:p>
            <a:r>
              <a:rPr lang="cs-CZ" cap="none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Z dalších činností můžeme ještě uvést např. společné dílny s rodiči (vánoční, velikonoční), besídky pro rodinné příslušníky a přátele školy.</a:t>
            </a:r>
            <a:endParaRPr lang="cs-CZ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6D3D02D-C760-4FF3-8AB9-56DE6095D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3324" y="2218299"/>
            <a:ext cx="3853894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8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20688"/>
            <a:ext cx="7859216" cy="1108719"/>
          </a:xfrm>
        </p:spPr>
        <p:txBody>
          <a:bodyPr>
            <a:noAutofit/>
          </a:bodyPr>
          <a:lstStyle/>
          <a:p>
            <a:r>
              <a:rPr lang="cs-CZ" sz="2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" panose="020B0604020202020204" pitchFamily="34" charset="0"/>
              </a:rPr>
              <a:t>. . . </a:t>
            </a:r>
            <a:r>
              <a:rPr lang="cs-CZ" sz="2400" cap="none" dirty="0">
                <a:latin typeface="Arial Rounded MT Bold" panose="020F0704030504030204" pitchFamily="34" charset="0"/>
                <a:ea typeface="Arial" panose="020B0604020202020204" pitchFamily="34" charset="0"/>
              </a:rPr>
              <a:t>Každoročně nás navštěvuje Mikuláš a jeho doprovod. Jejich návštěva je vždy milá, důstojná a povzbudivá. </a:t>
            </a:r>
            <a:endParaRPr lang="cs-CZ" sz="2400" dirty="0"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39625" y="1916832"/>
            <a:ext cx="33843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cap="none" dirty="0">
                <a:latin typeface="Comic Sans MS" panose="030F0702030302020204" pitchFamily="66" charset="0"/>
                <a:ea typeface="Arial" panose="020B0604020202020204" pitchFamily="34" charset="0"/>
              </a:rPr>
              <a:t>Pořádáme oslavy dne dětí, slavnostní rozlučku s předškoláky, výlety... Škola spolupracuje již několik let s rožmitálskou knihovnou. Předškoláci navštěvují plavání.</a:t>
            </a:r>
            <a:br>
              <a:rPr lang="cs-CZ" cap="none" dirty="0">
                <a:latin typeface="Bahnschrift" panose="020B0502040204020203" pitchFamily="34" charset="0"/>
                <a:ea typeface="Calibri" panose="020F0502020204030204" pitchFamily="34" charset="0"/>
              </a:rPr>
            </a:b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AEDCB7-8A91-484B-A67C-B4C996667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00" y="1729407"/>
            <a:ext cx="5519999" cy="37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14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ADAPTACE NA POBYT VE ŠKOLCE</a:t>
            </a:r>
            <a:b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460" y="1430807"/>
            <a:ext cx="8353136" cy="106209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2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Při adaptaci dítěte na pobyt v MŠ má nenahraditelnou funkci důvěra…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cs-CZ" dirty="0"/>
          </a:p>
        </p:txBody>
      </p:sp>
      <p:pic>
        <p:nvPicPr>
          <p:cNvPr id="6146" name="Picture 2" descr="https://ms-vranovice.webnode.cz/_files/200000373-d7e35d7e36/20191125_091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78" y="2636912"/>
            <a:ext cx="4579918" cy="343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0728" y="2348880"/>
            <a:ext cx="38164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>
              <a:lnSpc>
                <a:spcPct val="2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600" dirty="0">
                <a:latin typeface="Comic Sans MS" panose="030F0702030302020204" pitchFamily="66" charset="0"/>
              </a:rPr>
              <a:t>Věřte svému výběru školy.</a:t>
            </a:r>
          </a:p>
          <a:p>
            <a:pPr marL="685800" lvl="1">
              <a:lnSpc>
                <a:spcPct val="2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600" dirty="0">
                <a:latin typeface="Comic Sans MS" panose="030F0702030302020204" pitchFamily="66" charset="0"/>
              </a:rPr>
              <a:t>Věřte svému dítěti, že odloučení zvládne.</a:t>
            </a:r>
          </a:p>
          <a:p>
            <a:pPr marL="685800" lvl="1">
              <a:lnSpc>
                <a:spcPct val="2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600" dirty="0">
                <a:latin typeface="Comic Sans MS" panose="030F0702030302020204" pitchFamily="66" charset="0"/>
              </a:rPr>
              <a:t>Věřte sobě, že odloučení taktéž zvládnete</a:t>
            </a:r>
            <a:r>
              <a:rPr lang="cs-CZ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.</a:t>
            </a:r>
          </a:p>
          <a:p>
            <a:pPr marL="685800" lvl="1">
              <a:lnSpc>
                <a:spcPct val="2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Věřte personálu školy, že Vás adaptací na školku provede profesionálně s oporou o zkušenosti.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50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1213</Words>
  <Application>Microsoft Office PowerPoint</Application>
  <PresentationFormat>Předvádění na obrazovce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Arial Rounded MT Bold</vt:lpstr>
      <vt:lpstr>Bahnschrift</vt:lpstr>
      <vt:lpstr>Bahnschrift SemiBold</vt:lpstr>
      <vt:lpstr>Calibri</vt:lpstr>
      <vt:lpstr>Cascadia Code SemiBold</vt:lpstr>
      <vt:lpstr>Cascadia Mono SemiBold</vt:lpstr>
      <vt:lpstr>Comic Sans MS</vt:lpstr>
      <vt:lpstr>Courier New</vt:lpstr>
      <vt:lpstr>Wingdings</vt:lpstr>
      <vt:lpstr>Motiv systému Office</vt:lpstr>
      <vt:lpstr>Prezentace aplikace PowerPoint</vt:lpstr>
      <vt:lpstr> USPOŘÁDÁNÍ A KAPACITA ŠKOLY </vt:lpstr>
      <vt:lpstr>VZDĚLÁVACÍ PROGRAM  A ZÁKLADNÍ DOKUMENTY ŠKOLY</vt:lpstr>
      <vt:lpstr>SCHÁZENÍ  A ROZCHÁZENÍ DĚTÍ</vt:lpstr>
      <vt:lpstr>PRAVIDELNÝ REŽIM</vt:lpstr>
      <vt:lpstr>NAŠE ŠKOLNÍ ZAHRADA</vt:lpstr>
      <vt:lpstr>AKTIVITY NAD RÁMEC  PRAVIDELNÉHO REŽIMU</vt:lpstr>
      <vt:lpstr>Prezentace aplikace PowerPoint</vt:lpstr>
      <vt:lpstr>ADAPTACE NA POBYT VE ŠKOLCE  </vt:lpstr>
      <vt:lpstr>Co ještě podporuje úspěšnou adaptaci?</vt:lpstr>
      <vt:lpstr>CO BUDETE DO ŠKOLKY POTŘEBOVAT? </vt:lpstr>
      <vt:lpstr>KOMUNIKACE S MŠ</vt:lpstr>
      <vt:lpstr>PRAVIDELNÉ PLATBY</vt:lpstr>
      <vt:lpstr>NEMOCNÉ DÍTĚ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MARTINA</cp:lastModifiedBy>
  <cp:revision>17</cp:revision>
  <dcterms:created xsi:type="dcterms:W3CDTF">2020-04-05T18:39:21Z</dcterms:created>
  <dcterms:modified xsi:type="dcterms:W3CDTF">2023-03-21T20:08:29Z</dcterms:modified>
</cp:coreProperties>
</file>